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7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4.jpg" id="10" name="Google Shape;10;p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2058" y="179124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85800" y="1839425"/>
            <a:ext cx="6036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no photo">
  <p:cSld name="BLANK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3.jpg" id="15" name="Google Shape;15;p3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802058" y="171504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Google Shape;18;p3"/>
          <p:cNvSpPr txBox="1"/>
          <p:nvPr>
            <p:ph type="ctrTitle"/>
          </p:nvPr>
        </p:nvSpPr>
        <p:spPr>
          <a:xfrm>
            <a:off x="685800" y="1811950"/>
            <a:ext cx="4988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685800" y="3068650"/>
            <a:ext cx="4988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1.jpg" id="21" name="Google Shape;21;p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1915850" y="865200"/>
            <a:ext cx="0" cy="341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2529950" y="1013250"/>
            <a:ext cx="5803500" cy="31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▫"/>
              <a:defRPr i="1" sz="3000"/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Char char="▫"/>
              <a:defRPr i="1" sz="3000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283500" y="1864150"/>
            <a:ext cx="1632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28" name="Google Shape;28;p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5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5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35" name="Google Shape;35;p6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2949200" y="1146025"/>
            <a:ext cx="27402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5854441" y="1146025"/>
            <a:ext cx="27402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43" name="Google Shape;43;p7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2739575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4732984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726393" y="1085100"/>
            <a:ext cx="1896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52" name="Google Shape;52;p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8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58" name="Google Shape;58;p9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556950" y="4189168"/>
            <a:ext cx="8030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457200" y="4189175"/>
            <a:ext cx="82296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ildings2.jpg" id="64" name="Google Shape;64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6486D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b="1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neerc.ifmo.ru/wiki/index.php?title=%D0%A0%D0%B0%D0%B7%D1%80%D0%B5%D1%88%D0%B5%D0%BD%D0%B8%D0%B5_%D0%BA%D0%BE%D0%BB%D0%BB%D0%B8%D0%B7%D0%B8%D0%B9" TargetMode="External"/><Relationship Id="rId4" Type="http://schemas.openxmlformats.org/officeDocument/2006/relationships/hyperlink" Target="https://neerc.ifmo.ru/wiki/index.php?title=%D0%A5%D0%B5%D1%88-%D1%82%D0%B0%D0%B1%D0%BB%D0%B8%D1%86%D0%B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6.jpg"/><Relationship Id="rId5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ctrTitle"/>
          </p:nvPr>
        </p:nvSpPr>
        <p:spPr>
          <a:xfrm>
            <a:off x="2010525" y="713913"/>
            <a:ext cx="6036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Хеширование кукушки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75" name="Google Shape;75;p12"/>
          <p:cNvGrpSpPr/>
          <p:nvPr/>
        </p:nvGrpSpPr>
        <p:grpSpPr>
          <a:xfrm>
            <a:off x="800651" y="1070678"/>
            <a:ext cx="543560" cy="446273"/>
            <a:chOff x="2599525" y="3688600"/>
            <a:chExt cx="428675" cy="351950"/>
          </a:xfrm>
        </p:grpSpPr>
        <p:sp>
          <p:nvSpPr>
            <p:cNvPr id="76" name="Google Shape;76;p12"/>
            <p:cNvSpPr/>
            <p:nvPr/>
          </p:nvSpPr>
          <p:spPr>
            <a:xfrm>
              <a:off x="2599525" y="3688600"/>
              <a:ext cx="428675" cy="168675"/>
            </a:xfrm>
            <a:custGeom>
              <a:rect b="b" l="l" r="r" t="t"/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2792550" y="3862125"/>
              <a:ext cx="42650" cy="23775"/>
            </a:xfrm>
            <a:custGeom>
              <a:rect b="b" l="l" r="r" t="t"/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2599525" y="3852375"/>
              <a:ext cx="428675" cy="188175"/>
            </a:xfrm>
            <a:custGeom>
              <a:rect b="b" l="l" r="r" t="t"/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2"/>
          <p:cNvSpPr txBox="1"/>
          <p:nvPr/>
        </p:nvSpPr>
        <p:spPr>
          <a:xfrm>
            <a:off x="5817150" y="3800325"/>
            <a:ext cx="30000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Презентацию подготовила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студентка группы ПЗПИ-18-3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Сергиенко Александра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1"/>
          <p:cNvSpPr txBox="1"/>
          <p:nvPr/>
        </p:nvSpPr>
        <p:spPr>
          <a:xfrm>
            <a:off x="2731025" y="1617000"/>
            <a:ext cx="3905400" cy="17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b="1" sz="3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2613125" y="836750"/>
            <a:ext cx="5646900" cy="3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Хеширование кукушки 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(англ. 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Cuckoo hashing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 — один из способов</a:t>
            </a:r>
            <a:r>
              <a:rPr lang="en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 борьбы с коллизиями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при создании</a:t>
            </a:r>
            <a:r>
              <a:rPr lang="en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 хеш-таблицы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02122"/>
                </a:solidFill>
                <a:latin typeface="Montserrat"/>
                <a:ea typeface="Montserrat"/>
                <a:cs typeface="Montserrat"/>
                <a:sym typeface="Montserrat"/>
              </a:rPr>
              <a:t>Кукушкино хеширование было </a:t>
            </a:r>
            <a:r>
              <a:rPr b="1" lang="en">
                <a:solidFill>
                  <a:srgbClr val="202122"/>
                </a:solidFill>
                <a:latin typeface="Montserrat"/>
                <a:ea typeface="Montserrat"/>
                <a:cs typeface="Montserrat"/>
                <a:sym typeface="Montserrat"/>
              </a:rPr>
              <a:t>впервые описано Расмусом Пажом и Флеммингом Фришем Родлером</a:t>
            </a:r>
            <a:r>
              <a:rPr lang="en">
                <a:solidFill>
                  <a:srgbClr val="202122"/>
                </a:solidFill>
                <a:latin typeface="Montserrat"/>
                <a:ea typeface="Montserrat"/>
                <a:cs typeface="Montserrat"/>
                <a:sym typeface="Montserrat"/>
              </a:rPr>
              <a:t> в 2001.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‹#›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86" name="Google Shape;86;p13"/>
          <p:cNvGrpSpPr/>
          <p:nvPr/>
        </p:nvGrpSpPr>
        <p:grpSpPr>
          <a:xfrm>
            <a:off x="574284" y="556824"/>
            <a:ext cx="292514" cy="292514"/>
            <a:chOff x="1278900" y="2333250"/>
            <a:chExt cx="381175" cy="381175"/>
          </a:xfrm>
        </p:grpSpPr>
        <p:sp>
          <p:nvSpPr>
            <p:cNvPr id="87" name="Google Shape;87;p13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ctrTitle"/>
          </p:nvPr>
        </p:nvSpPr>
        <p:spPr>
          <a:xfrm>
            <a:off x="2275900" y="696225"/>
            <a:ext cx="4988400" cy="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Пример работы</a:t>
            </a:r>
            <a:endParaRPr sz="3000">
              <a:solidFill>
                <a:srgbClr val="000000"/>
              </a:solidFill>
            </a:endParaRPr>
          </a:p>
        </p:txBody>
      </p:sp>
      <p:grpSp>
        <p:nvGrpSpPr>
          <p:cNvPr id="96" name="Google Shape;96;p14"/>
          <p:cNvGrpSpPr/>
          <p:nvPr/>
        </p:nvGrpSpPr>
        <p:grpSpPr>
          <a:xfrm>
            <a:off x="795128" y="927910"/>
            <a:ext cx="548628" cy="530528"/>
            <a:chOff x="1247825" y="5001950"/>
            <a:chExt cx="443300" cy="428675"/>
          </a:xfrm>
        </p:grpSpPr>
        <p:sp>
          <p:nvSpPr>
            <p:cNvPr id="97" name="Google Shape;97;p14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 b="57603" l="27824" r="36226" t="31572"/>
          <a:stretch/>
        </p:blipFill>
        <p:spPr>
          <a:xfrm>
            <a:off x="2173075" y="2354800"/>
            <a:ext cx="5321501" cy="90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4">
            <a:alphaModFix/>
          </a:blip>
          <a:srcRect b="39202" l="27235" r="35815" t="53659"/>
          <a:stretch/>
        </p:blipFill>
        <p:spPr>
          <a:xfrm>
            <a:off x="2178125" y="3891250"/>
            <a:ext cx="5321501" cy="59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/>
        </p:nvSpPr>
        <p:spPr>
          <a:xfrm>
            <a:off x="708725" y="2241500"/>
            <a:ext cx="17388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Первоначальные данные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3778300" y="1372275"/>
            <a:ext cx="27498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highlight>
                  <a:srgbClr val="E0E0E0"/>
                </a:highlight>
                <a:latin typeface="Courier New"/>
                <a:ea typeface="Courier New"/>
                <a:cs typeface="Courier New"/>
                <a:sym typeface="Courier New"/>
              </a:rPr>
              <a:t>h1(key) = key%11</a:t>
            </a:r>
            <a:endParaRPr>
              <a:solidFill>
                <a:schemeClr val="dk1"/>
              </a:solidFill>
              <a:highlight>
                <a:srgbClr val="E0E0E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0E0"/>
                </a:highlight>
                <a:latin typeface="Courier New"/>
                <a:ea typeface="Courier New"/>
                <a:cs typeface="Courier New"/>
                <a:sym typeface="Courier New"/>
              </a:rPr>
              <a:t>h2(key) = (key/11)%11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2147775" y="3498125"/>
            <a:ext cx="24852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1-й insert h1(20) = 9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5"/>
          <p:cNvGrpSpPr/>
          <p:nvPr/>
        </p:nvGrpSpPr>
        <p:grpSpPr>
          <a:xfrm>
            <a:off x="568954" y="551499"/>
            <a:ext cx="215966" cy="342399"/>
            <a:chOff x="6718575" y="2318625"/>
            <a:chExt cx="256950" cy="407375"/>
          </a:xfrm>
        </p:grpSpPr>
        <p:sp>
          <p:nvSpPr>
            <p:cNvPr id="113" name="Google Shape;113;p15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5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15"/>
          <p:cNvPicPr preferRelativeResize="0"/>
          <p:nvPr/>
        </p:nvPicPr>
        <p:blipFill rotWithShape="1">
          <a:blip r:embed="rId3">
            <a:alphaModFix/>
          </a:blip>
          <a:srcRect b="72060" l="26799" r="36103" t="21222"/>
          <a:stretch/>
        </p:blipFill>
        <p:spPr>
          <a:xfrm>
            <a:off x="2063403" y="2549325"/>
            <a:ext cx="5345872" cy="5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 rotWithShape="1">
          <a:blip r:embed="rId4">
            <a:alphaModFix/>
          </a:blip>
          <a:srcRect b="20751" l="27079" r="36091" t="71768"/>
          <a:stretch/>
        </p:blipFill>
        <p:spPr>
          <a:xfrm>
            <a:off x="2063400" y="3673475"/>
            <a:ext cx="5345875" cy="61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/>
          <p:cNvPicPr preferRelativeResize="0"/>
          <p:nvPr/>
        </p:nvPicPr>
        <p:blipFill rotWithShape="1">
          <a:blip r:embed="rId5">
            <a:alphaModFix/>
          </a:blip>
          <a:srcRect b="24246" l="27177" r="36283" t="68496"/>
          <a:stretch/>
        </p:blipFill>
        <p:spPr>
          <a:xfrm>
            <a:off x="2063400" y="1361500"/>
            <a:ext cx="5345875" cy="609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 txBox="1"/>
          <p:nvPr/>
        </p:nvSpPr>
        <p:spPr>
          <a:xfrm>
            <a:off x="1987200" y="867575"/>
            <a:ext cx="24852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h1(50) = 6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2063400" y="20867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h1(53) = 9,  h2(20) = 1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2115650" y="32593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h1(75) = 9,  h2(53) = 4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" name="Google Shape;133;p16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134" name="Google Shape;134;p16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" name="Google Shape;136;p16"/>
          <p:cNvPicPr preferRelativeResize="0"/>
          <p:nvPr/>
        </p:nvPicPr>
        <p:blipFill rotWithShape="1">
          <a:blip r:embed="rId3">
            <a:alphaModFix/>
          </a:blip>
          <a:srcRect b="54480" l="27321" r="35778" t="38057"/>
          <a:stretch/>
        </p:blipFill>
        <p:spPr>
          <a:xfrm>
            <a:off x="1981825" y="2411775"/>
            <a:ext cx="5501050" cy="6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 b="36698" l="27383" r="35567" t="56134"/>
          <a:stretch/>
        </p:blipFill>
        <p:spPr>
          <a:xfrm>
            <a:off x="1981825" y="3625828"/>
            <a:ext cx="5501050" cy="621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 rotWithShape="1">
          <a:blip r:embed="rId5">
            <a:alphaModFix/>
          </a:blip>
          <a:srcRect b="69665" l="27327" r="36006" t="23165"/>
          <a:stretch/>
        </p:blipFill>
        <p:spPr>
          <a:xfrm>
            <a:off x="1981825" y="1281575"/>
            <a:ext cx="5501050" cy="58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 txBox="1"/>
          <p:nvPr/>
        </p:nvSpPr>
        <p:spPr>
          <a:xfrm>
            <a:off x="1987200" y="8675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5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h1(100) = 1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1987200" y="20105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6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h1(67) = 1,  h2(100) = 9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2063400" y="32297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7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h1(105) = 6,  h2(50) = 4, h1(53) = 9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" name="Google Shape;147;p17"/>
          <p:cNvGrpSpPr/>
          <p:nvPr/>
        </p:nvGrpSpPr>
        <p:grpSpPr>
          <a:xfrm>
            <a:off x="560527" y="486714"/>
            <a:ext cx="413072" cy="396247"/>
            <a:chOff x="5233525" y="4954450"/>
            <a:chExt cx="538275" cy="516350"/>
          </a:xfrm>
        </p:grpSpPr>
        <p:sp>
          <p:nvSpPr>
            <p:cNvPr id="148" name="Google Shape;148;p17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9" name="Google Shape;159;p17"/>
          <p:cNvPicPr preferRelativeResize="0"/>
          <p:nvPr/>
        </p:nvPicPr>
        <p:blipFill rotWithShape="1">
          <a:blip r:embed="rId3">
            <a:alphaModFix/>
          </a:blip>
          <a:srcRect b="56144" l="26932" r="36194" t="36624"/>
          <a:stretch/>
        </p:blipFill>
        <p:spPr>
          <a:xfrm>
            <a:off x="1976825" y="2464025"/>
            <a:ext cx="5485814" cy="60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/>
          <p:cNvPicPr preferRelativeResize="0"/>
          <p:nvPr/>
        </p:nvPicPr>
        <p:blipFill rotWithShape="1">
          <a:blip r:embed="rId4">
            <a:alphaModFix/>
          </a:blip>
          <a:srcRect b="37279" l="27018" r="36266" t="55520"/>
          <a:stretch/>
        </p:blipFill>
        <p:spPr>
          <a:xfrm>
            <a:off x="2000415" y="3821499"/>
            <a:ext cx="5485811" cy="60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 rotWithShape="1">
          <a:blip r:embed="rId5">
            <a:alphaModFix/>
          </a:blip>
          <a:srcRect b="21132" l="26963" r="36260" t="71632"/>
          <a:stretch/>
        </p:blipFill>
        <p:spPr>
          <a:xfrm>
            <a:off x="1969213" y="1308921"/>
            <a:ext cx="5501050" cy="58062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 txBox="1"/>
          <p:nvPr/>
        </p:nvSpPr>
        <p:spPr>
          <a:xfrm>
            <a:off x="1924225" y="897600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8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h1(3) = 3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1987200" y="2086775"/>
            <a:ext cx="395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9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h1(36) = 3,  h2(3) = 1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1987200" y="3229775"/>
            <a:ext cx="56232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10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-й insert </a:t>
            </a: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h1(39) = 6. h2(105) = 9. h1(100) = 1. h2(67) = 6. h1(75) = 9. h2(53) = 4. h1(50) = 6. h2(39) = 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0" name="Google Shape;170;p18"/>
          <p:cNvGrpSpPr/>
          <p:nvPr/>
        </p:nvGrpSpPr>
        <p:grpSpPr>
          <a:xfrm>
            <a:off x="545201" y="615034"/>
            <a:ext cx="330347" cy="274979"/>
            <a:chOff x="1247825" y="322750"/>
            <a:chExt cx="443300" cy="369000"/>
          </a:xfrm>
        </p:grpSpPr>
        <p:sp>
          <p:nvSpPr>
            <p:cNvPr id="171" name="Google Shape;171;p18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18"/>
          <p:cNvSpPr txBox="1"/>
          <p:nvPr/>
        </p:nvSpPr>
        <p:spPr>
          <a:xfrm>
            <a:off x="3124200" y="609600"/>
            <a:ext cx="300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Операции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1207075" y="1458925"/>
            <a:ext cx="10197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add(x)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3969150" y="1458925"/>
            <a:ext cx="13656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remove(x)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6636475" y="1458925"/>
            <a:ext cx="15021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contains(x)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990600" y="2008500"/>
            <a:ext cx="21336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добавление элемента с ключом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x 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 хэш-таблицу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среднем происходит за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O(1)</a:t>
            </a:r>
            <a:endParaRPr b="1" i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962400" y="2008500"/>
            <a:ext cx="21336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удаление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элемента с ключом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x 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из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хэш-таблицы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происходит за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O(1)</a:t>
            </a:r>
            <a:endParaRPr b="1" i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6705600" y="1932300"/>
            <a:ext cx="21336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роверка на наличие элемента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x </a:t>
            </a: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 хэш-таблице</a:t>
            </a:r>
            <a:endParaRPr b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происходит за </a:t>
            </a:r>
            <a:r>
              <a:rPr b="1"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O(1)</a:t>
            </a:r>
            <a:endParaRPr b="1" i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19"/>
          <p:cNvGrpSpPr/>
          <p:nvPr/>
        </p:nvGrpSpPr>
        <p:grpSpPr>
          <a:xfrm>
            <a:off x="562856" y="647781"/>
            <a:ext cx="337387" cy="244858"/>
            <a:chOff x="3932350" y="3714775"/>
            <a:chExt cx="439650" cy="319075"/>
          </a:xfrm>
        </p:grpSpPr>
        <p:sp>
          <p:nvSpPr>
            <p:cNvPr id="189" name="Google Shape;189;p19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19"/>
          <p:cNvSpPr txBox="1"/>
          <p:nvPr/>
        </p:nvSpPr>
        <p:spPr>
          <a:xfrm>
            <a:off x="3124200" y="609600"/>
            <a:ext cx="300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Зацикливание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810225" y="1283600"/>
            <a:ext cx="7501200" cy="30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Зацикливание может возникнуть при добавлении элемента.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Пусть мы добавляем элемент</a:t>
            </a:r>
            <a:r>
              <a:rPr i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x. И обе ячейки h1(x) и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h2(x) заняты. Элемент</a:t>
            </a:r>
            <a:r>
              <a:rPr i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x положили изначально в ячейку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hi(x). Если в ходе перемещений элементов в таблице на очередном шаге мы опять хотим переместить элемент</a:t>
            </a:r>
            <a:r>
              <a:rPr i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x в ячейку hi(x), чтобы в ячейку hj(x) (i≠j) мы смогли поместить какой-то</a:t>
            </a:r>
            <a:r>
              <a:rPr i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y (это может произойти, если в ходе перемещений элемент</a:t>
            </a:r>
            <a:r>
              <a:rPr i="1"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x был перемещен в ячейку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hj(x)), то произошло зацикливание.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/>
          <p:nvPr>
            <p:ph idx="12" type="sldNum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0"/>
          <p:cNvSpPr txBox="1"/>
          <p:nvPr/>
        </p:nvSpPr>
        <p:spPr>
          <a:xfrm>
            <a:off x="3124200" y="609600"/>
            <a:ext cx="300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Применение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964975" y="1606600"/>
            <a:ext cx="7747200" cy="27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рименяется в такой структуре данных как кукушкин фильтр, которая является альтернативой фильтру Блума в решении задач с нечеткими множествами (использует меньше памяти);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я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вляется альтернативой идеально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го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хешировани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я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с точки зрения устранения коллизий в хэш-таблицах.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2E5EC"/>
      </a:lt2>
      <a:accent1>
        <a:srgbClr val="6486DB"/>
      </a:accent1>
      <a:accent2>
        <a:srgbClr val="A9BCEB"/>
      </a:accent2>
      <a:accent3>
        <a:srgbClr val="274181"/>
      </a:accent3>
      <a:accent4>
        <a:srgbClr val="93D9EE"/>
      </a:accent4>
      <a:accent5>
        <a:srgbClr val="4FB5D5"/>
      </a:accent5>
      <a:accent6>
        <a:srgbClr val="266E85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